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8" r:id="rId19"/>
    <p:sldId id="279" r:id="rId20"/>
    <p:sldId id="280" r:id="rId21"/>
    <p:sldId id="281" r:id="rId22"/>
    <p:sldId id="282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62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50017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Гидрология озер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Лекция 1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500570"/>
            <a:ext cx="7854696" cy="17526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Флерко</a:t>
            </a:r>
            <a:r>
              <a:rPr lang="ru-RU" dirty="0" smtClean="0">
                <a:solidFill>
                  <a:srgbClr val="FF0000"/>
                </a:solidFill>
              </a:rPr>
              <a:t> Т.Г.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Метеоритные котловины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14422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Образуются на месте падения метеоритов.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Ледниковые котловины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1428736"/>
            <a:ext cx="134007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троговые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(связаны с выпахивающей работой ледника –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озера Скандинавии, Карелии, Кольского полуострова).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каровые, расположенные в чашеобразном углублении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верхней части гор (горные озера Альпах, на Кавказе).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моренные – сформировавшиеся среди моренных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отложений (с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с-з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русской равнины, Карелия, Канада).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Карстовые котловины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Образуются в районах залегания известняков, доломитов, гипсов в результате химического растворения этих пород водой.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697869" cy="352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Термокарстовые котловины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Образуются в районах распространения многолетнемерзлых грунтов в результате 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протаивания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сопутствующей просадки грунта (небольшие озера в тундре и тайге).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4048130" cy="321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6215082"/>
            <a:ext cx="4451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Талые озера в Северном Квебеке (Канада)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Суффозионные котловины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1" y="1071546"/>
            <a:ext cx="8001056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Возникают в результате просадок, вызванных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вымыванием подземными водами из грунта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мелких частиц и цементирующих веществ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(юг Западной Сибири).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14620"/>
            <a:ext cx="63252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Котловины речного происхождения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4282" y="1643050"/>
            <a:ext cx="8927187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пойменные (старицы)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дельтовые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придельтовые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плесы пересыхающих рек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завальные – образуются в результате горных обвалов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подпрудные – возникают в результате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подпруживания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 конусами выноса боковых притоков.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85918" y="642918"/>
            <a:ext cx="4214842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Эоловые котловины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4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Возникают в понижениях между песчаными дюнами и барханами (озера в Казахстане).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667388" cy="37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Органогенные котловины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142984"/>
            <a:ext cx="8814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Формируются в болотах, а возникающие при этом водоемы называют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болотными озерами или озерками. К этому же типу относятся озера-лагуны среди коралловых построек.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4610096" cy="34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Элементы озерной котловины: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507331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43240" y="4357694"/>
            <a:ext cx="29231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.котловина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ложе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береговая область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Схема береговой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408679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2066" y="1604169"/>
            <a:ext cx="3582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береговая область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береговой уступ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побережье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береговая отмель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абразионная и аккумулятивная части береговой отмели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подводный откос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и 11 мах и м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уровни воды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коренные породы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62151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характеристика и гидрологическая роль озер в природе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озер по происхождению их котловин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Морфология озер и водный баланс озер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Колебания уровня воды в озере и ее движение</a:t>
            </a:r>
          </a:p>
          <a:p>
            <a:pPr marL="514350" indent="-51435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Водный баланс озер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300" b="1" baseline="-25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3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300" b="1" baseline="-250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3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300" b="1" baseline="-250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300" b="1" baseline="-250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ΔU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Где </a:t>
            </a:r>
            <a:r>
              <a:rPr lang="en-US" b="1" dirty="0" smtClean="0"/>
              <a:t>X</a:t>
            </a:r>
            <a:r>
              <a:rPr lang="ru-RU" b="1" dirty="0" smtClean="0"/>
              <a:t> – </a:t>
            </a:r>
            <a:r>
              <a:rPr lang="ru-RU" dirty="0" smtClean="0"/>
              <a:t>атмосферные осадки; </a:t>
            </a:r>
          </a:p>
          <a:p>
            <a:pPr>
              <a:buNone/>
            </a:pPr>
            <a:r>
              <a:rPr lang="en-US" b="1" dirty="0" smtClean="0"/>
              <a:t>Y</a:t>
            </a:r>
            <a:r>
              <a:rPr lang="ru-RU" b="1" baseline="-25000" dirty="0" err="1" smtClean="0"/>
              <a:t>р</a:t>
            </a:r>
            <a:r>
              <a:rPr lang="ru-RU" b="1" baseline="-25000" dirty="0" smtClean="0"/>
              <a:t> </a:t>
            </a:r>
            <a:r>
              <a:rPr lang="ru-RU" b="1" dirty="0" smtClean="0"/>
              <a:t>– </a:t>
            </a:r>
            <a:r>
              <a:rPr lang="ru-RU" dirty="0" smtClean="0"/>
              <a:t>приток речных вод;</a:t>
            </a:r>
          </a:p>
          <a:p>
            <a:pPr>
              <a:buNone/>
            </a:pPr>
            <a:r>
              <a:rPr lang="en-US" b="1" dirty="0" smtClean="0"/>
              <a:t>Y</a:t>
            </a:r>
            <a:r>
              <a:rPr lang="ru-RU" b="1" baseline="-25000" dirty="0" err="1" smtClean="0"/>
              <a:t>гр</a:t>
            </a:r>
            <a:r>
              <a:rPr lang="ru-RU" b="1" dirty="0" smtClean="0"/>
              <a:t> –</a:t>
            </a:r>
            <a:r>
              <a:rPr lang="ru-RU" dirty="0" smtClean="0"/>
              <a:t>приток грунтовых вод;</a:t>
            </a:r>
            <a:r>
              <a:rPr lang="ru-RU" baseline="-25000" dirty="0" smtClean="0"/>
              <a:t> </a:t>
            </a:r>
          </a:p>
          <a:p>
            <a:pPr>
              <a:buNone/>
            </a:pPr>
            <a:r>
              <a:rPr lang="en-US" b="1" dirty="0" smtClean="0"/>
              <a:t>K </a:t>
            </a:r>
            <a:r>
              <a:rPr lang="ru-RU" b="1" dirty="0" smtClean="0"/>
              <a:t> – </a:t>
            </a:r>
            <a:r>
              <a:rPr lang="ru-RU" dirty="0" smtClean="0"/>
              <a:t>конденсация водяного пара на зеркало озера;</a:t>
            </a:r>
          </a:p>
          <a:p>
            <a:pPr>
              <a:buNone/>
            </a:pPr>
            <a:r>
              <a:rPr lang="en-US" b="1" dirty="0" smtClean="0"/>
              <a:t>Z </a:t>
            </a:r>
            <a:r>
              <a:rPr lang="ru-RU" b="1" dirty="0" smtClean="0"/>
              <a:t> – </a:t>
            </a:r>
            <a:r>
              <a:rPr lang="ru-RU" dirty="0" smtClean="0"/>
              <a:t>испарение;</a:t>
            </a:r>
          </a:p>
          <a:p>
            <a:pPr>
              <a:buNone/>
            </a:pPr>
            <a:r>
              <a:rPr lang="en-US" b="1" dirty="0" smtClean="0"/>
              <a:t>Y</a:t>
            </a:r>
            <a:r>
              <a:rPr lang="ru-RU" b="1" baseline="-25000" dirty="0" err="1" smtClean="0"/>
              <a:t>ст</a:t>
            </a:r>
            <a:r>
              <a:rPr lang="ru-RU" b="1" dirty="0" smtClean="0"/>
              <a:t> – </a:t>
            </a:r>
            <a:r>
              <a:rPr lang="ru-RU" dirty="0" smtClean="0"/>
              <a:t>русловой сток;</a:t>
            </a:r>
          </a:p>
          <a:p>
            <a:pPr>
              <a:buNone/>
            </a:pPr>
            <a:r>
              <a:rPr lang="en-US" b="1" dirty="0" smtClean="0"/>
              <a:t>Y</a:t>
            </a:r>
            <a:r>
              <a:rPr lang="ru-RU" b="1" baseline="-25000" dirty="0" err="1" smtClean="0"/>
              <a:t>ф</a:t>
            </a:r>
            <a:r>
              <a:rPr lang="ru-RU" b="1" dirty="0" smtClean="0"/>
              <a:t> – </a:t>
            </a:r>
            <a:r>
              <a:rPr lang="ru-RU" dirty="0" smtClean="0"/>
              <a:t>фильтрация;</a:t>
            </a:r>
          </a:p>
          <a:p>
            <a:pPr>
              <a:buNone/>
            </a:pPr>
            <a:r>
              <a:rPr lang="en-US" b="1" dirty="0" smtClean="0"/>
              <a:t>g </a:t>
            </a:r>
            <a:r>
              <a:rPr lang="ru-RU" b="1" dirty="0" smtClean="0"/>
              <a:t>–   </a:t>
            </a:r>
            <a:r>
              <a:rPr lang="ru-RU" dirty="0" smtClean="0"/>
              <a:t>безвозвратный расход воды на озера на </a:t>
            </a:r>
            <a:r>
              <a:rPr lang="ru-RU" dirty="0" err="1" smtClean="0"/>
              <a:t>хоз</a:t>
            </a:r>
            <a:r>
              <a:rPr lang="ru-RU" dirty="0" smtClean="0"/>
              <a:t>. нужды;</a:t>
            </a:r>
          </a:p>
          <a:p>
            <a:pPr>
              <a:buNone/>
            </a:pPr>
            <a:r>
              <a:rPr lang="en-US" b="1" dirty="0" smtClean="0"/>
              <a:t>ΔU</a:t>
            </a:r>
            <a:r>
              <a:rPr lang="ru-RU" b="1" dirty="0" smtClean="0"/>
              <a:t> – </a:t>
            </a:r>
            <a:r>
              <a:rPr lang="ru-RU" dirty="0" smtClean="0"/>
              <a:t>изменение объема воды за интервал времени </a:t>
            </a:r>
            <a:r>
              <a:rPr lang="en-US" dirty="0" err="1" smtClean="0"/>
              <a:t>Δt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Для бессточных озер уравнение приобретает вид 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 baseline="-25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 baseline="-250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 baseline="-250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ΔU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Колебания уровня воды в озере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1428736"/>
            <a:ext cx="41097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1.сезонные,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2.годовые,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3.кратковременные.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Течения в озерах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59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Стоковые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Возникают под влиянием притока речных вод в озеро или оттока озерных вод в реку, вытекающую из озера.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Ветровые течения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 следствием действия ветра на водную поверхность.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Плотностные течения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Возникают в больших озерах с четко выраженной горизонтальной температурной неоднородностью.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Озера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углубления земной поверхности, которые не имеют одностороннего уклона и непосредственного соединения с морем, заполненные водой до некоторой отметки.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Озерность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– отношение площади озер к общей площади суши.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Северная Америка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озера занимают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территории.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1,4%,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Африка – 0,7%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Европа – 0,6%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Австралия и Южная Америка – по 0,3%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Крупнейшие озера мира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071672" y="857233"/>
          <a:ext cx="4726280" cy="5715042"/>
        </p:xfrm>
        <a:graphic>
          <a:graphicData uri="http://schemas.openxmlformats.org/drawingml/2006/table">
            <a:tbl>
              <a:tblPr/>
              <a:tblGrid>
                <a:gridCol w="165570"/>
                <a:gridCol w="1263188"/>
                <a:gridCol w="944628"/>
                <a:gridCol w="784298"/>
                <a:gridCol w="784298"/>
                <a:gridCol w="784298"/>
              </a:tblGrid>
              <a:tr h="897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Площадь, км²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Макс. протяжённость, км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Макс. глубина, 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Макс. объём км³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Каспийское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море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371000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1199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1025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78200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1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Мичиган-Гурон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117702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710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282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8458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Верхнее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82414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616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406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12100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Виктория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69485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322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2750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Танганьика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32893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676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1470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18900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Байкал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31500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636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1637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23600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78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Большое</a:t>
                      </a:r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Медвежье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31080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373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446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2236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Ньяса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30044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579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706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8400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78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Большое</a:t>
                      </a:r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Невольничье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28930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480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614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2090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Эри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25719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388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489</a:t>
                      </a:r>
                    </a:p>
                  </a:txBody>
                  <a:tcPr marL="6585" marR="6585" marT="6585" marB="65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Крупнейшие озера по континентам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571612"/>
            <a:ext cx="6572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Виктория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Антарктида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Восток (подледное озеро)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соленое: Каспийское море; пресное: Байкал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Эйр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Европа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соленое: Каспийское море; пресное: Ладожское озеро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Северная Америка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Мичиган-Гурон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Южная Америка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соленое: Маракайбо; пресное: Титикака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2976" y="1500174"/>
          <a:ext cx="6929484" cy="5129949"/>
        </p:xfrm>
        <a:graphic>
          <a:graphicData uri="http://schemas.openxmlformats.org/drawingml/2006/table">
            <a:tbl>
              <a:tblPr/>
              <a:tblGrid>
                <a:gridCol w="491208"/>
                <a:gridCol w="2146092"/>
                <a:gridCol w="2146092"/>
                <a:gridCol w="2146092"/>
              </a:tblGrid>
              <a:tr h="642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Местонахождение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Максимальная</a:t>
                      </a:r>
                      <a:b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глубин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Байкал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Сибирь, Евразия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1642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Танганьика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Африка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1470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Каспийское море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Евразия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1025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Озеро Восток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Антарктида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Ньяса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Африка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706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Иссык-Куль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Азия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702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Большое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Невольничье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озеро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Северная Америка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614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Кратерное озеро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Северная Америка (США)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592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Матано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Индонезия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Хорниндальсватнет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Норвегия</a:t>
                      </a:r>
                    </a:p>
                  </a:txBody>
                  <a:tcPr marL="9468" marR="9468" marT="9468" marB="9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514</a:t>
                      </a:r>
                    </a:p>
                  </a:txBody>
                  <a:tcPr marL="9468" marR="9468" marT="9468" marB="9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14546" y="857232"/>
            <a:ext cx="4643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Глубочайшие озёра мира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088"/>
            <a:ext cx="7543824" cy="6532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Глубочайшие по континентам и частям света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500175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Сан-Клер (200 м)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Азия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Байкал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Антарктида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Озеро Восток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Танганьика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Европа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Хорниндальсватнет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Северная Америка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Большое Невольничье озеро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Центральная Америка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Никарагуа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Южная Америка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Архентино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Тектонические котловины озер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071570"/>
          </a:xfrm>
        </p:spPr>
        <p:txBody>
          <a:bodyPr/>
          <a:lstStyle/>
          <a:p>
            <a:pPr indent="27432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Отличительные черты – большие глубины, обрывистые берега, крутые подводные склоны, неровное дно. Озера зачастую сильно вытянуты в длину (Байкал, Танганьика, Ньяса). </a:t>
            </a:r>
          </a:p>
          <a:p>
            <a:pPr algn="just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00034" y="2357430"/>
            <a:ext cx="7455505" cy="4087320"/>
            <a:chOff x="500034" y="2357430"/>
            <a:chExt cx="7455505" cy="408732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00034" y="2428868"/>
              <a:ext cx="4857784" cy="3753472"/>
              <a:chOff x="500034" y="2428868"/>
              <a:chExt cx="4857784" cy="3753472"/>
            </a:xfrm>
          </p:grpSpPr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472" y="2428868"/>
                <a:ext cx="2857500" cy="154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63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0034" y="4071942"/>
                <a:ext cx="2857500" cy="1990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6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868" y="3857628"/>
                <a:ext cx="1785950" cy="2324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868" y="2357430"/>
              <a:ext cx="1785950" cy="1683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57884" y="2357430"/>
              <a:ext cx="2097655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86512" y="4071942"/>
              <a:ext cx="1409381" cy="2372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Вулканические котловины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282" y="1142984"/>
            <a:ext cx="87154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Вулканические котловины расположены либо в кратерах потухших вулканов,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либо образовались вследствие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подпруживания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рек продуктами вулканизма (Севан).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2000264" cy="20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714752"/>
            <a:ext cx="19387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3116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71934" y="3786190"/>
            <a:ext cx="211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Ирасу</a:t>
            </a:r>
            <a:r>
              <a:rPr lang="ru-RU" dirty="0" smtClean="0"/>
              <a:t>, Коста-Рика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360832-884D-4E00-B397-E9CCD0A3B6E7}"/>
</file>

<file path=customXml/itemProps2.xml><?xml version="1.0" encoding="utf-8"?>
<ds:datastoreItem xmlns:ds="http://schemas.openxmlformats.org/officeDocument/2006/customXml" ds:itemID="{95038C54-7A5A-407A-A97A-03252DAE5CDD}"/>
</file>

<file path=customXml/itemProps3.xml><?xml version="1.0" encoding="utf-8"?>
<ds:datastoreItem xmlns:ds="http://schemas.openxmlformats.org/officeDocument/2006/customXml" ds:itemID="{7E580AA2-66DF-4445-A87A-770BC343C014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817</Words>
  <Application>Microsoft Office PowerPoint</Application>
  <PresentationFormat>Экран (4:3)</PresentationFormat>
  <Paragraphs>223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Гидрология озер Лекция 1</vt:lpstr>
      <vt:lpstr>Слайд 2</vt:lpstr>
      <vt:lpstr>Слайд 3</vt:lpstr>
      <vt:lpstr>Крупнейшие озера мира</vt:lpstr>
      <vt:lpstr>Крупнейшие озера по континентам</vt:lpstr>
      <vt:lpstr>Слайд 6</vt:lpstr>
      <vt:lpstr>Глубочайшие по континентам и частям света</vt:lpstr>
      <vt:lpstr>Тектонические котловины озер</vt:lpstr>
      <vt:lpstr>Вулканические котловины </vt:lpstr>
      <vt:lpstr>Метеоритные котловины</vt:lpstr>
      <vt:lpstr>Ледниковые котловины</vt:lpstr>
      <vt:lpstr>Карстовые котловины  </vt:lpstr>
      <vt:lpstr>Термокарстовые котловины</vt:lpstr>
      <vt:lpstr>Суффозионные котловины  </vt:lpstr>
      <vt:lpstr>Котловины речного происхождения </vt:lpstr>
      <vt:lpstr>Слайд 16</vt:lpstr>
      <vt:lpstr>Органогенные котловины   </vt:lpstr>
      <vt:lpstr>Элементы озерной котловины: </vt:lpstr>
      <vt:lpstr>Схема береговой области </vt:lpstr>
      <vt:lpstr>Водный баланс озер </vt:lpstr>
      <vt:lpstr>Колебания уровня воды в озере </vt:lpstr>
      <vt:lpstr>Течения в озерах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75</cp:revision>
  <dcterms:created xsi:type="dcterms:W3CDTF">2011-09-29T20:52:44Z</dcterms:created>
  <dcterms:modified xsi:type="dcterms:W3CDTF">2013-05-27T20:36:10Z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